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83"/>
  </p:notesMasterIdLst>
  <p:sldIdLst>
    <p:sldId id="344" r:id="rId2"/>
    <p:sldId id="345" r:id="rId3"/>
    <p:sldId id="346" r:id="rId4"/>
    <p:sldId id="347" r:id="rId5"/>
    <p:sldId id="348" r:id="rId6"/>
    <p:sldId id="349" r:id="rId7"/>
    <p:sldId id="350" r:id="rId8"/>
    <p:sldId id="351" r:id="rId9"/>
    <p:sldId id="352" r:id="rId10"/>
    <p:sldId id="353" r:id="rId11"/>
    <p:sldId id="357" r:id="rId12"/>
    <p:sldId id="358" r:id="rId13"/>
    <p:sldId id="359" r:id="rId14"/>
    <p:sldId id="360" r:id="rId15"/>
    <p:sldId id="361" r:id="rId16"/>
    <p:sldId id="362" r:id="rId17"/>
    <p:sldId id="354" r:id="rId18"/>
    <p:sldId id="355" r:id="rId19"/>
    <p:sldId id="356" r:id="rId20"/>
    <p:sldId id="363" r:id="rId21"/>
    <p:sldId id="364" r:id="rId22"/>
    <p:sldId id="365" r:id="rId23"/>
    <p:sldId id="366" r:id="rId24"/>
    <p:sldId id="367" r:id="rId25"/>
    <p:sldId id="368" r:id="rId26"/>
    <p:sldId id="369" r:id="rId27"/>
    <p:sldId id="370" r:id="rId28"/>
    <p:sldId id="371" r:id="rId29"/>
    <p:sldId id="372" r:id="rId30"/>
    <p:sldId id="373" r:id="rId31"/>
    <p:sldId id="374" r:id="rId32"/>
    <p:sldId id="375" r:id="rId33"/>
    <p:sldId id="376" r:id="rId34"/>
    <p:sldId id="377" r:id="rId35"/>
    <p:sldId id="378" r:id="rId36"/>
    <p:sldId id="379" r:id="rId37"/>
    <p:sldId id="380" r:id="rId38"/>
    <p:sldId id="381" r:id="rId39"/>
    <p:sldId id="382" r:id="rId40"/>
    <p:sldId id="383" r:id="rId41"/>
    <p:sldId id="384" r:id="rId42"/>
    <p:sldId id="385" r:id="rId43"/>
    <p:sldId id="386" r:id="rId44"/>
    <p:sldId id="387" r:id="rId45"/>
    <p:sldId id="388" r:id="rId46"/>
    <p:sldId id="389" r:id="rId47"/>
    <p:sldId id="390" r:id="rId48"/>
    <p:sldId id="391" r:id="rId49"/>
    <p:sldId id="395" r:id="rId50"/>
    <p:sldId id="396" r:id="rId51"/>
    <p:sldId id="392" r:id="rId52"/>
    <p:sldId id="393" r:id="rId53"/>
    <p:sldId id="394" r:id="rId54"/>
    <p:sldId id="397" r:id="rId55"/>
    <p:sldId id="398" r:id="rId56"/>
    <p:sldId id="399" r:id="rId57"/>
    <p:sldId id="400" r:id="rId58"/>
    <p:sldId id="401" r:id="rId59"/>
    <p:sldId id="402" r:id="rId60"/>
    <p:sldId id="403" r:id="rId61"/>
    <p:sldId id="404" r:id="rId62"/>
    <p:sldId id="405" r:id="rId63"/>
    <p:sldId id="406" r:id="rId64"/>
    <p:sldId id="407" r:id="rId65"/>
    <p:sldId id="408" r:id="rId66"/>
    <p:sldId id="409" r:id="rId67"/>
    <p:sldId id="410" r:id="rId68"/>
    <p:sldId id="411" r:id="rId69"/>
    <p:sldId id="412" r:id="rId70"/>
    <p:sldId id="413" r:id="rId71"/>
    <p:sldId id="414" r:id="rId72"/>
    <p:sldId id="415" r:id="rId73"/>
    <p:sldId id="416" r:id="rId74"/>
    <p:sldId id="417" r:id="rId75"/>
    <p:sldId id="418" r:id="rId76"/>
    <p:sldId id="419" r:id="rId77"/>
    <p:sldId id="420" r:id="rId78"/>
    <p:sldId id="421" r:id="rId79"/>
    <p:sldId id="422" r:id="rId80"/>
    <p:sldId id="423" r:id="rId81"/>
    <p:sldId id="424" r:id="rId8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ction 3" id="{890AE278-327E-DF4F-BFE6-7885604C8E8F}">
          <p14:sldIdLst>
            <p14:sldId id="344"/>
            <p14:sldId id="345"/>
            <p14:sldId id="346"/>
            <p14:sldId id="347"/>
            <p14:sldId id="348"/>
            <p14:sldId id="349"/>
            <p14:sldId id="350"/>
            <p14:sldId id="351"/>
            <p14:sldId id="352"/>
            <p14:sldId id="353"/>
            <p14:sldId id="357"/>
            <p14:sldId id="358"/>
            <p14:sldId id="359"/>
            <p14:sldId id="360"/>
            <p14:sldId id="361"/>
            <p14:sldId id="362"/>
            <p14:sldId id="354"/>
            <p14:sldId id="355"/>
            <p14:sldId id="356"/>
            <p14:sldId id="363"/>
            <p14:sldId id="364"/>
          </p14:sldIdLst>
        </p14:section>
        <p14:section name="Section 4" id="{130DE2AB-2D53-F340-AA2D-D4A1A6608806}">
          <p14:sldIdLst>
            <p14:sldId id="365"/>
            <p14:sldId id="366"/>
            <p14:sldId id="367"/>
            <p14:sldId id="368"/>
            <p14:sldId id="369"/>
            <p14:sldId id="370"/>
            <p14:sldId id="371"/>
            <p14:sldId id="372"/>
            <p14:sldId id="373"/>
            <p14:sldId id="374"/>
            <p14:sldId id="375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5"/>
            <p14:sldId id="396"/>
            <p14:sldId id="392"/>
            <p14:sldId id="393"/>
            <p14:sldId id="394"/>
          </p14:sldIdLst>
        </p14:section>
        <p14:section name="Section 5" id="{96D6E7FE-A857-DD40-B6E9-56112CC116DC}">
          <p14:sldIdLst>
            <p14:sldId id="397"/>
            <p14:sldId id="398"/>
            <p14:sldId id="399"/>
            <p14:sldId id="400"/>
            <p14:sldId id="401"/>
            <p14:sldId id="402"/>
            <p14:sldId id="403"/>
            <p14:sldId id="404"/>
            <p14:sldId id="405"/>
            <p14:sldId id="406"/>
            <p14:sldId id="407"/>
            <p14:sldId id="408"/>
            <p14:sldId id="409"/>
            <p14:sldId id="410"/>
            <p14:sldId id="411"/>
            <p14:sldId id="412"/>
            <p14:sldId id="413"/>
            <p14:sldId id="414"/>
            <p14:sldId id="415"/>
            <p14:sldId id="416"/>
            <p14:sldId id="417"/>
            <p14:sldId id="418"/>
            <p14:sldId id="419"/>
            <p14:sldId id="420"/>
            <p14:sldId id="421"/>
            <p14:sldId id="422"/>
            <p14:sldId id="423"/>
            <p14:sldId id="42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531" autoAdjust="0"/>
    <p:restoredTop sz="91339"/>
  </p:normalViewPr>
  <p:slideViewPr>
    <p:cSldViewPr snapToGrid="0">
      <p:cViewPr varScale="1">
        <p:scale>
          <a:sx n="67" d="100"/>
          <a:sy n="67" d="100"/>
        </p:scale>
        <p:origin x="1002" y="7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presProps" Target="presProp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tableStyles" Target="tableStyles.xml"/><Relationship Id="rId61" Type="http://schemas.openxmlformats.org/officeDocument/2006/relationships/slide" Target="slides/slide60.xml"/><Relationship Id="rId82" Type="http://schemas.openxmlformats.org/officeDocument/2006/relationships/slide" Target="slides/slide8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tiff>
</file>

<file path=ppt/media/image24.tiff>
</file>

<file path=ppt/media/image25.tiff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BD60C4E-3B2A-40C3-A207-0823704EA061}" type="datetimeFigureOut">
              <a:rPr lang="en-US" smtClean="0"/>
              <a:t>6/11/2020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E5D152-80E8-41A9-BDBD-7C2C2FE5B46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8933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E5D152-80E8-41A9-BDBD-7C2C2FE5B466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02380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E5D152-80E8-41A9-BDBD-7C2C2FE5B466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996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E5D152-80E8-41A9-BDBD-7C2C2FE5B466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243542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E5D152-80E8-41A9-BDBD-7C2C2FE5B466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7030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BE5D152-80E8-41A9-BDBD-7C2C2FE5B466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5061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Training Material | Internal Use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23101-68F3-4176-81B9-76939548D018}" type="slidenum">
              <a:rPr lang="en-US" smtClean="0"/>
              <a:t>‹#›</a:t>
            </a:fld>
            <a:endParaRPr lang="en-US"/>
          </a:p>
        </p:txBody>
      </p:sp>
      <p:pic>
        <p:nvPicPr>
          <p:cNvPr id="8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D4CD7655-1C0D-4B87-9F62-14477ED9CA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6513" y="0"/>
            <a:ext cx="12192001" cy="687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31421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Training Material | Internal 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23101-68F3-4176-81B9-76939548D018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3187700" y="241739"/>
            <a:ext cx="8166100" cy="599090"/>
          </a:xfrm>
          <a:prstGeom prst="rect">
            <a:avLst/>
          </a:prstGeom>
          <a:ln>
            <a:noFill/>
          </a:ln>
        </p:spPr>
        <p:txBody>
          <a:bodyPr anchor="b"/>
          <a:lstStyle>
            <a:lvl1pPr>
              <a:defRPr sz="3000">
                <a:latin typeface="Montserrat" charset="0"/>
                <a:ea typeface="Montserrat" charset="0"/>
                <a:cs typeface="Montserrat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Content Placeholder 9"/>
          <p:cNvSpPr>
            <a:spLocks noGrp="1"/>
          </p:cNvSpPr>
          <p:nvPr>
            <p:ph sz="quarter" idx="13"/>
          </p:nvPr>
        </p:nvSpPr>
        <p:spPr>
          <a:xfrm>
            <a:off x="369277" y="1212850"/>
            <a:ext cx="10984523" cy="5143500"/>
          </a:xfrm>
          <a:prstGeom prst="rect">
            <a:avLst/>
          </a:prstGeom>
        </p:spPr>
        <p:txBody>
          <a:bodyPr/>
          <a:lstStyle>
            <a:lvl1pPr>
              <a:defRPr sz="2400">
                <a:latin typeface="Montserrat" charset="0"/>
                <a:ea typeface="Montserrat" charset="0"/>
                <a:cs typeface="Montserrat" charset="0"/>
              </a:defRPr>
            </a:lvl1pPr>
            <a:lvl2pPr>
              <a:defRPr sz="2000">
                <a:latin typeface="Montserrat" charset="0"/>
                <a:ea typeface="Montserrat" charset="0"/>
                <a:cs typeface="Montserrat" charset="0"/>
              </a:defRPr>
            </a:lvl2pPr>
            <a:lvl3pPr>
              <a:defRPr sz="1800">
                <a:latin typeface="Montserrat" charset="0"/>
                <a:ea typeface="Montserrat" charset="0"/>
                <a:cs typeface="Montserrat" charset="0"/>
              </a:defRPr>
            </a:lvl3pPr>
            <a:lvl4pPr>
              <a:defRPr sz="1800">
                <a:latin typeface="Montserrat" charset="0"/>
                <a:ea typeface="Montserrat" charset="0"/>
                <a:cs typeface="Montserrat" charset="0"/>
              </a:defRPr>
            </a:lvl4pPr>
            <a:lvl5pPr>
              <a:defRPr>
                <a:latin typeface="Montserrat" charset="0"/>
                <a:ea typeface="Montserrat" charset="0"/>
                <a:cs typeface="Montserra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6" name="Picture 1">
            <a:extLst>
              <a:ext uri="{FF2B5EF4-FFF2-40B4-BE49-F238E27FC236}">
                <a16:creationId xmlns:a16="http://schemas.microsoft.com/office/drawing/2014/main" id="{3F00F125-7743-43E7-8B67-81F13A9E590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55770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/>
              <a:t>Training Material | Internal Use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6E23101-68F3-4176-81B9-76939548D01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6005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375400"/>
            <a:ext cx="31877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r>
              <a:rPr lang="en-US"/>
              <a:t>Training Material | Internal Use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bg1"/>
                </a:solidFill>
                <a:latin typeface="Candara" panose="020E0502030303020204" pitchFamily="34" charset="0"/>
              </a:defRPr>
            </a:lvl1pPr>
          </a:lstStyle>
          <a:p>
            <a:fld id="{06E23101-68F3-4176-81B9-76939548D018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4" name="Picture 1">
            <a:extLst>
              <a:ext uri="{FF2B5EF4-FFF2-40B4-BE49-F238E27FC236}">
                <a16:creationId xmlns:a16="http://schemas.microsoft.com/office/drawing/2014/main" id="{716AEF43-4D15-4E1D-BED8-543B5C6EED1C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571296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  <p:sldLayoutId id="2147483656" r:id="rId3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0" y="2416269"/>
            <a:ext cx="12192000" cy="2244941"/>
          </a:xfrm>
        </p:spPr>
        <p:txBody>
          <a:bodyPr anchor="ctr">
            <a:noAutofit/>
          </a:bodyPr>
          <a:lstStyle/>
          <a:p>
            <a:pPr marL="0" indent="0" algn="ctr" fontAlgn="base">
              <a:lnSpc>
                <a:spcPct val="150000"/>
              </a:lnSpc>
              <a:buNone/>
            </a:pPr>
            <a:r>
              <a:rPr lang="en-US" sz="4000" dirty="0"/>
              <a:t>Asynchronous Programming, Events,</a:t>
            </a:r>
          </a:p>
          <a:p>
            <a:pPr marL="0" indent="0" algn="ctr" fontAlgn="base">
              <a:lnSpc>
                <a:spcPct val="150000"/>
              </a:lnSpc>
              <a:buNone/>
            </a:pPr>
            <a:r>
              <a:rPr lang="en-US" sz="4000" dirty="0"/>
              <a:t>Block scope variables, Constant.</a:t>
            </a:r>
          </a:p>
        </p:txBody>
      </p:sp>
    </p:spTree>
    <p:extLst>
      <p:ext uri="{BB962C8B-B14F-4D97-AF65-F5344CB8AC3E}">
        <p14:creationId xmlns:p14="http://schemas.microsoft.com/office/powerpoint/2010/main" val="33812882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fontAlgn="base">
              <a:lnSpc>
                <a:spcPct val="150000"/>
              </a:lnSpc>
            </a:pPr>
            <a:r>
              <a:rPr lang="en-US" dirty="0"/>
              <a:t>Callback: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C99FAA1-44ED-8143-B053-00ECD9D7C1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314450"/>
            <a:ext cx="9017000" cy="4229100"/>
          </a:xfrm>
          <a:prstGeom prst="rect">
            <a:avLst/>
          </a:prstGeom>
        </p:spPr>
      </p:pic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56578BB3-6640-7D47-9C2F-C79133B77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157D2552-CD56-0D48-856F-49D8E4678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5987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fontAlgn="base">
              <a:lnSpc>
                <a:spcPct val="150000"/>
              </a:lnSpc>
            </a:pPr>
            <a:r>
              <a:rPr lang="en-US" dirty="0"/>
              <a:t>AJAX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90C7AA6-A39E-8E41-90AB-38ADAC1378A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257300"/>
            <a:ext cx="9017000" cy="5600700"/>
          </a:xfrm>
          <a:prstGeom prst="rect">
            <a:avLst/>
          </a:prstGeom>
        </p:spPr>
      </p:pic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50D465DC-BFC3-E743-B1C3-FCAAC75ACE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F83C35FF-D4DB-DD45-A430-F85205D41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592019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34637" y="202105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Asynchronous programming makes it possible to express waiting for long-running actions without freezing the program during these actions.</a:t>
            </a:r>
          </a:p>
          <a:p>
            <a:pPr algn="just" fontAlgn="base">
              <a:lnSpc>
                <a:spcPct val="150000"/>
              </a:lnSpc>
            </a:pPr>
            <a:r>
              <a:rPr lang="en-US" dirty="0"/>
              <a:t>JavaScript environments typically implement this style of programming using callbacks, functions that are called when the actions complete.</a:t>
            </a:r>
          </a:p>
          <a:p>
            <a:pPr algn="just" fontAlgn="base">
              <a:lnSpc>
                <a:spcPct val="150000"/>
              </a:lnSpc>
            </a:pPr>
            <a:r>
              <a:rPr lang="en-US" dirty="0"/>
              <a:t>An event loop schedules such callbacks to be called when appropriate, one after the other, so that their execution does not overlap.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0DBC7FF2-B4DC-3D49-9B15-5B4B34DCE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73CACCAC-CB17-CA40-868E-2773D9A4C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3921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48036"/>
            <a:ext cx="8166100" cy="599090"/>
          </a:xfrm>
        </p:spPr>
        <p:txBody>
          <a:bodyPr/>
          <a:lstStyle/>
          <a:p>
            <a:r>
              <a:rPr lang="en-US" dirty="0"/>
              <a:t>Event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HTML events are </a:t>
            </a:r>
            <a:r>
              <a:rPr lang="en-US" b="1" dirty="0"/>
              <a:t>"things"</a:t>
            </a:r>
            <a:r>
              <a:rPr lang="en-US" dirty="0"/>
              <a:t> that happen to HTML elements.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14014B3-6814-3B4F-89FE-539114DE3E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241238"/>
            <a:ext cx="9017000" cy="53721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038A865-B844-7E4F-B433-A4F1BB1DAD2A}"/>
              </a:ext>
            </a:extLst>
          </p:cNvPr>
          <p:cNvSpPr txBox="1"/>
          <p:nvPr/>
        </p:nvSpPr>
        <p:spPr>
          <a:xfrm>
            <a:off x="5559529" y="6041087"/>
            <a:ext cx="5044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jsbin.com</a:t>
            </a:r>
            <a:r>
              <a:rPr lang="en-US" dirty="0"/>
              <a:t>/</a:t>
            </a:r>
            <a:r>
              <a:rPr lang="en-US" dirty="0" err="1"/>
              <a:t>cibuyereme</a:t>
            </a:r>
            <a:r>
              <a:rPr lang="en-US" dirty="0"/>
              <a:t>/</a:t>
            </a:r>
            <a:r>
              <a:rPr lang="en-US" dirty="0" err="1"/>
              <a:t>edit?html,js,output</a:t>
            </a:r>
            <a:endParaRPr lang="en-US" dirty="0"/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EA7D3812-BF13-644F-A0D6-33167AE9C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DE5036A8-4FC8-F549-BD69-2E097DE86A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46132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Event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Event objects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8A865-B844-7E4F-B433-A4F1BB1DAD2A}"/>
              </a:ext>
            </a:extLst>
          </p:cNvPr>
          <p:cNvSpPr txBox="1"/>
          <p:nvPr/>
        </p:nvSpPr>
        <p:spPr>
          <a:xfrm>
            <a:off x="6683479" y="5848241"/>
            <a:ext cx="504497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jsbin.com</a:t>
            </a:r>
            <a:r>
              <a:rPr lang="en-US" dirty="0"/>
              <a:t>/</a:t>
            </a:r>
            <a:r>
              <a:rPr lang="en-US" dirty="0" err="1"/>
              <a:t>sugoviziyi</a:t>
            </a:r>
            <a:r>
              <a:rPr lang="en-US" dirty="0"/>
              <a:t>/</a:t>
            </a:r>
            <a:r>
              <a:rPr lang="en-US" dirty="0" err="1"/>
              <a:t>edit?html,js,output</a:t>
            </a:r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1630C41-8A9D-3C48-A734-7CA67DCE5C7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349673"/>
            <a:ext cx="9017000" cy="4914900"/>
          </a:xfrm>
          <a:prstGeom prst="rect">
            <a:avLst/>
          </a:pr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9D80D2D1-7995-6646-BD5D-515163686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3B212611-674F-E640-836F-3ADEF847BE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66920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Event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Remove Listener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038A865-B844-7E4F-B433-A4F1BB1DAD2A}"/>
              </a:ext>
            </a:extLst>
          </p:cNvPr>
          <p:cNvSpPr txBox="1"/>
          <p:nvPr/>
        </p:nvSpPr>
        <p:spPr>
          <a:xfrm>
            <a:off x="6514014" y="5983006"/>
            <a:ext cx="48397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jsbin.com</a:t>
            </a:r>
            <a:r>
              <a:rPr lang="en-US" dirty="0"/>
              <a:t>/</a:t>
            </a:r>
            <a:r>
              <a:rPr lang="en-US" dirty="0" err="1"/>
              <a:t>jodiqafulu</a:t>
            </a:r>
            <a:r>
              <a:rPr lang="en-US" dirty="0"/>
              <a:t>/</a:t>
            </a:r>
            <a:r>
              <a:rPr lang="en-US" dirty="0" err="1"/>
              <a:t>edit?html,js,output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2673E28-B40C-194A-B316-ACD9E44C6C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349673"/>
            <a:ext cx="9017000" cy="4914900"/>
          </a:xfrm>
          <a:prstGeom prst="rect">
            <a:avLst/>
          </a:prstGeom>
        </p:spPr>
      </p:pic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4FB50EB0-D6D2-C84A-BAAC-FB5D86C37C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7DA85092-B322-3D4F-9696-551AD7E70F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304865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Block Scope Variables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let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83822DD-4F59-3F4C-B948-265D8FEEB8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200150"/>
            <a:ext cx="9017000" cy="4457700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1C1E9B4-7ACC-4D4C-A850-265642581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2733E185-B1B4-FD45-BD74-0C5565D20F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38822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19648" y="192578"/>
            <a:ext cx="8166100" cy="599090"/>
          </a:xfrm>
        </p:spPr>
        <p:txBody>
          <a:bodyPr/>
          <a:lstStyle/>
          <a:p>
            <a:r>
              <a:rPr lang="en-US" dirty="0"/>
              <a:t>Block Scope Variables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let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6663878-B498-BF4A-BC94-6E33C567CA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200150"/>
            <a:ext cx="9017000" cy="4457700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A9C508A8-8A87-CC43-83B5-DFBC66C72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CCFCC4E-E8AA-F74F-874E-59D46E5BCF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38540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75192" y="201372"/>
            <a:ext cx="8166100" cy="599090"/>
          </a:xfrm>
        </p:spPr>
        <p:txBody>
          <a:bodyPr/>
          <a:lstStyle/>
          <a:p>
            <a:r>
              <a:rPr lang="en-US" dirty="0"/>
              <a:t>Block Scope Variables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let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BA3F858-8241-7742-8DAB-709272A233B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628650"/>
            <a:ext cx="9017000" cy="5600700"/>
          </a:xfrm>
          <a:prstGeom prst="rect">
            <a:avLst/>
          </a:pr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3B28374F-307F-3643-A547-27ADC059B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AD662D94-81D9-F549-9428-96B146E20C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28519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02169"/>
            <a:ext cx="8166100" cy="599090"/>
          </a:xfrm>
        </p:spPr>
        <p:txBody>
          <a:bodyPr/>
          <a:lstStyle/>
          <a:p>
            <a:r>
              <a:rPr lang="en-US" dirty="0"/>
              <a:t>Block Scope Variables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 err="1"/>
              <a:t>const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6B0DB01-0280-2642-BD3E-6485FAA4E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540462"/>
            <a:ext cx="9017000" cy="4229100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29F2C306-D612-584B-BA07-B4C391BD7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82F26D1C-214A-924E-A451-A0F06C1C31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19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7222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75298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Both JavaScript in browser, and in Node.js, are single-threaded.</a:t>
            </a:r>
          </a:p>
          <a:p>
            <a:pPr algn="just" fontAlgn="base">
              <a:lnSpc>
                <a:spcPct val="150000"/>
              </a:lnSpc>
            </a:pPr>
            <a:r>
              <a:rPr lang="en-US" dirty="0"/>
              <a:t>In </a:t>
            </a:r>
            <a:r>
              <a:rPr lang="en-US" i="1" dirty="0"/>
              <a:t>synchronous</a:t>
            </a:r>
            <a:r>
              <a:rPr lang="en-US" dirty="0"/>
              <a:t> programs, if you have two lines of code (L1 followed by L2), then L2 cannot begin running until L1 has finished executing.</a:t>
            </a:r>
          </a:p>
          <a:p>
            <a:pPr algn="just" fontAlgn="base">
              <a:lnSpc>
                <a:spcPct val="150000"/>
              </a:lnSpc>
            </a:pPr>
            <a:r>
              <a:rPr lang="en-US" dirty="0"/>
              <a:t>In </a:t>
            </a:r>
            <a:r>
              <a:rPr lang="en-US" i="1" dirty="0"/>
              <a:t>asynchronous</a:t>
            </a:r>
            <a:r>
              <a:rPr lang="en-US" dirty="0"/>
              <a:t> programs, you can have two lines of code (L1 followed by L2), where L1 schedules some task to be run in the future, but L2 runs before that task completes.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AA689F3B-5EDB-B14C-AB5C-A6B8A2F072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60312A8B-4E3E-FF4A-B099-E031FBE62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1253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Block Scope Variables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 err="1"/>
              <a:t>const</a:t>
            </a:r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43C8D23-37DC-C54C-B890-722621508F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719263"/>
            <a:ext cx="9017000" cy="4457700"/>
          </a:xfrm>
          <a:prstGeom prst="rect">
            <a:avLst/>
          </a:prstGeom>
        </p:spPr>
      </p:pic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3EDF3C00-42B1-EB44-BA84-FA1167DEF4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B625C844-E75E-4A49-94BB-6D0D3FA3E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365039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70181"/>
            <a:ext cx="8166100" cy="599090"/>
          </a:xfrm>
        </p:spPr>
        <p:txBody>
          <a:bodyPr/>
          <a:lstStyle/>
          <a:p>
            <a:r>
              <a:rPr lang="en-US" dirty="0"/>
              <a:t>Block Scope Variables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 fontAlgn="base">
              <a:lnSpc>
                <a:spcPct val="150000"/>
              </a:lnSpc>
            </a:pPr>
            <a:r>
              <a:rPr lang="en-US" dirty="0" err="1"/>
              <a:t>const</a:t>
            </a:r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388154B-E3D6-E74E-AA30-3811F198F8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77809" y="642110"/>
            <a:ext cx="9017000" cy="6057900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32504486-6865-E54E-BBAD-774E4FD2CE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F3531B7B-617B-D840-9B4C-121E336C70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3084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0" y="2416269"/>
            <a:ext cx="12192000" cy="2244941"/>
          </a:xfrm>
        </p:spPr>
        <p:txBody>
          <a:bodyPr anchor="ctr">
            <a:noAutofit/>
          </a:bodyPr>
          <a:lstStyle/>
          <a:p>
            <a:pPr marL="0" indent="0" algn="ctr" fontAlgn="base">
              <a:lnSpc>
                <a:spcPct val="150000"/>
              </a:lnSpc>
              <a:buNone/>
            </a:pPr>
            <a:r>
              <a:rPr lang="en-US" sz="4000" dirty="0"/>
              <a:t>Arrow functions, Default parameter value,</a:t>
            </a:r>
          </a:p>
          <a:p>
            <a:pPr marL="0" indent="0" algn="ctr" fontAlgn="base">
              <a:lnSpc>
                <a:spcPct val="150000"/>
              </a:lnSpc>
              <a:buNone/>
            </a:pPr>
            <a:r>
              <a:rPr lang="en-US" sz="4000" dirty="0"/>
              <a:t>Rest, Spread, Class, Module</a:t>
            </a:r>
          </a:p>
        </p:txBody>
      </p:sp>
    </p:spTree>
    <p:extLst>
      <p:ext uri="{BB962C8B-B14F-4D97-AF65-F5344CB8AC3E}">
        <p14:creationId xmlns:p14="http://schemas.microsoft.com/office/powerpoint/2010/main" val="34220198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74118"/>
            <a:ext cx="8166100" cy="599090"/>
          </a:xfrm>
        </p:spPr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fontAlgn="base">
              <a:lnSpc>
                <a:spcPct val="150000"/>
              </a:lnSpc>
            </a:pPr>
            <a:r>
              <a:rPr lang="en-US" dirty="0"/>
              <a:t>A function is a JavaScript procedure—a set of statements that performs a task or calculates a value.</a:t>
            </a:r>
          </a:p>
          <a:p>
            <a:pPr fontAlgn="base">
              <a:lnSpc>
                <a:spcPct val="150000"/>
              </a:lnSpc>
            </a:pPr>
            <a:r>
              <a:rPr lang="en-US" dirty="0"/>
              <a:t>To use a function, you must define it somewhere in the scope from which you wish to call it.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E8DB67CF-918A-AC4C-864A-A9C1472B01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FA3EBE22-93A1-EE47-AF73-003B50660B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595353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4500" y="136525"/>
            <a:ext cx="8166100" cy="599090"/>
          </a:xfrm>
        </p:spPr>
        <p:txBody>
          <a:bodyPr/>
          <a:lstStyle/>
          <a:p>
            <a:r>
              <a:rPr lang="en-US" dirty="0"/>
              <a:t>Functions</a:t>
            </a: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DA2CC9CF-EABF-1147-B6E5-AF75FC94C7D2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3344" y="2012950"/>
            <a:ext cx="9017000" cy="3543300"/>
          </a:xfrm>
        </p:spPr>
      </p:pic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C55EAF5F-2EE5-EE43-A70D-9E3F68F623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94A8AD14-8E32-9343-9054-B6B90A44C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964898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The Three Roles of Functions in JavaScript:</a:t>
            </a:r>
          </a:p>
          <a:p>
            <a:pPr lvl="1"/>
            <a:r>
              <a:rPr lang="en-US" dirty="0"/>
              <a:t>Non-method function (normal function).</a:t>
            </a:r>
          </a:p>
          <a:p>
            <a:pPr lvl="1"/>
            <a:r>
              <a:rPr lang="en-US" dirty="0"/>
              <a:t>Constructor.</a:t>
            </a:r>
          </a:p>
          <a:p>
            <a:pPr lvl="1"/>
            <a:r>
              <a:rPr lang="en-US" dirty="0"/>
              <a:t>Method.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56FE39-324B-E749-A1B6-7537FB2799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6537" y="2223269"/>
            <a:ext cx="7158925" cy="4265106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DFC6DBD2-0685-1B44-BB34-2C8A67E4D9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D5AB8E8E-FC5F-0F4D-803F-EC14D7432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341860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4500" y="136525"/>
            <a:ext cx="8166100" cy="599090"/>
          </a:xfrm>
        </p:spPr>
        <p:txBody>
          <a:bodyPr/>
          <a:lstStyle/>
          <a:p>
            <a:r>
              <a:rPr lang="en-US" dirty="0"/>
              <a:t>Arrow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Clean format.</a:t>
            </a:r>
          </a:p>
          <a:p>
            <a:r>
              <a:rPr lang="en-US" dirty="0"/>
              <a:t>`this` vs Arrow fn.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64CC4C-69C3-6248-A71B-BCECF0FF5871}"/>
              </a:ext>
            </a:extLst>
          </p:cNvPr>
          <p:cNvSpPr txBox="1"/>
          <p:nvPr/>
        </p:nvSpPr>
        <p:spPr>
          <a:xfrm>
            <a:off x="838200" y="2425700"/>
            <a:ext cx="106934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[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squares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arr.map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x * x);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=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t: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50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lazyComp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setTimeout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(()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console.log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this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.t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1000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}</a:t>
            </a:r>
          </a:p>
          <a:p>
            <a:endParaRPr lang="en-US" sz="2800" dirty="0"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D088E5B5-8564-6A4C-9A0C-4AF103C652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5FCB69B2-F695-594E-BB96-33304F568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13173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4500" y="160308"/>
            <a:ext cx="8166100" cy="599090"/>
          </a:xfrm>
        </p:spPr>
        <p:txBody>
          <a:bodyPr/>
          <a:lstStyle/>
          <a:p>
            <a:r>
              <a:rPr lang="en-US" dirty="0"/>
              <a:t>Arrow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Specifying parameters: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64CC4C-69C3-6248-A71B-BCECF0FF5871}"/>
              </a:ext>
            </a:extLst>
          </p:cNvPr>
          <p:cNvSpPr txBox="1"/>
          <p:nvPr/>
        </p:nvSpPr>
        <p:spPr>
          <a:xfrm>
            <a:off x="838200" y="2425700"/>
            <a:ext cx="10693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/*CODE*/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no parameter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/*CODE*/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one parameter, an identifier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(x, y)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/*CODE*/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}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several parameters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F9B29CA3-B1C3-D046-9954-2778E25789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5FD0C526-BF72-2F4D-9F2A-6205D5F49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38086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Arrow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Specifying a body: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64CC4C-69C3-6248-A71B-BCECF0FF5871}"/>
              </a:ext>
            </a:extLst>
          </p:cNvPr>
          <p:cNvSpPr txBox="1"/>
          <p:nvPr/>
        </p:nvSpPr>
        <p:spPr>
          <a:xfrm>
            <a:off x="838200" y="2425700"/>
            <a:ext cx="106934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{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x * x }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block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x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x * x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expression, equivalent to previous line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//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eg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squares = [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 .map(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(x) {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x * x });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</a:b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squares = [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3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].map(x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 x * x);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  <a:cs typeface="Consolas" panose="020B0609020204030204" pitchFamily="49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76795D69-BA80-3949-8A70-303393C00E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6C09051D-6DBD-B949-9543-0210AEBEE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237456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4500" y="136525"/>
            <a:ext cx="8166100" cy="599090"/>
          </a:xfrm>
        </p:spPr>
        <p:txBody>
          <a:bodyPr/>
          <a:lstStyle/>
          <a:p>
            <a:r>
              <a:rPr lang="en-US" dirty="0"/>
              <a:t>Arrow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/>
              <a:t>No line break after arrow function parameters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64CC4C-69C3-6248-A71B-BCECF0FF5871}"/>
              </a:ext>
            </a:extLst>
          </p:cNvPr>
          <p:cNvSpPr txBox="1"/>
          <p:nvPr/>
        </p:nvSpPr>
        <p:spPr>
          <a:xfrm>
            <a:off x="838200" y="2425700"/>
            <a:ext cx="106934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(x, y)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SyntaxError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x + y;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hx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(x, y)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OK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x + y;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E42B151B-29FD-6F4E-A119-E801966D3E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A498DABF-8B76-1E41-8423-B9509F29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29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2496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7F98E523-F0C7-6D4F-A6C5-5EA9AF1EC7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780A87A4-8D72-C44F-8792-A723D163AB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E23101-68F3-4176-81B9-76939548D018}" type="slidenum">
              <a:rPr lang="en-US" smtClean="0"/>
              <a:t>3</a:t>
            </a:fld>
            <a:endParaRPr lang="en-US" dirty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>
          <a:prstGeom prst="rect">
            <a:avLst/>
          </a:prstGeom>
        </p:spPr>
        <p:txBody>
          <a:bodyPr/>
          <a:lstStyle/>
          <a:p>
            <a:pPr fontAlgn="base">
              <a:lnSpc>
                <a:spcPct val="150000"/>
              </a:lnSpc>
            </a:pPr>
            <a:r>
              <a:rPr lang="en-US" dirty="0"/>
              <a:t>Call Stack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FF0ACD3-D0A4-A743-8D9F-79A930B44B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331886"/>
            <a:ext cx="9017000" cy="53721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FE4EE70-4F5E-154D-A6F7-1C5EE41CA7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06034" y="1478055"/>
            <a:ext cx="2198466" cy="46063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90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4500" y="202105"/>
            <a:ext cx="8166100" cy="599090"/>
          </a:xfrm>
        </p:spPr>
        <p:txBody>
          <a:bodyPr/>
          <a:lstStyle/>
          <a:p>
            <a:r>
              <a:rPr lang="en-US" dirty="0"/>
              <a:t>Arrow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/>
              <a:t>Returning object literals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164CC4C-69C3-6248-A71B-BCECF0FF5871}"/>
              </a:ext>
            </a:extLst>
          </p:cNvPr>
          <p:cNvSpPr txBox="1"/>
          <p:nvPr/>
        </p:nvSpPr>
        <p:spPr>
          <a:xfrm>
            <a:off x="838200" y="2425700"/>
            <a:ext cx="106934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(x, y)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{x: x, y: y};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SyntaxError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hx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(x, y)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({x: x, y: y});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OK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61394B8F-69CB-444D-B0C3-1C0820416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A0389C9B-1E0F-E749-81CF-7548A6D0DD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301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Arrow Functions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Arrow functions versus normal functions</a:t>
            </a:r>
          </a:p>
          <a:p>
            <a:pPr marL="0" indent="0">
              <a:buNone/>
            </a:pPr>
            <a:r>
              <a:rPr lang="en-US" dirty="0"/>
              <a:t>An arrow function is different from a normal function in only two ways:</a:t>
            </a:r>
          </a:p>
          <a:p>
            <a:r>
              <a:rPr lang="en-US" dirty="0"/>
              <a:t>The following constructs are lexical: </a:t>
            </a:r>
          </a:p>
          <a:p>
            <a:pPr lvl="1"/>
            <a:r>
              <a:rPr lang="en-US" b="1" dirty="0"/>
              <a:t>arguments</a:t>
            </a:r>
            <a:r>
              <a:rPr lang="en-US" dirty="0"/>
              <a:t>, </a:t>
            </a:r>
            <a:r>
              <a:rPr lang="en-US" b="1" dirty="0"/>
              <a:t>super</a:t>
            </a:r>
            <a:r>
              <a:rPr lang="en-US" dirty="0"/>
              <a:t>, </a:t>
            </a:r>
            <a:r>
              <a:rPr lang="en-US" b="1" dirty="0"/>
              <a:t>this</a:t>
            </a:r>
            <a:r>
              <a:rPr lang="en-US" dirty="0"/>
              <a:t>, </a:t>
            </a:r>
            <a:r>
              <a:rPr lang="en-US" b="1" dirty="0" err="1"/>
              <a:t>new.target</a:t>
            </a:r>
            <a:endParaRPr lang="en-US" b="1" dirty="0"/>
          </a:p>
          <a:p>
            <a:r>
              <a:rPr lang="en-US" dirty="0"/>
              <a:t>It can’t be used as a constructor: Normal functions support </a:t>
            </a:r>
            <a:r>
              <a:rPr lang="en-US" b="1" dirty="0"/>
              <a:t>new</a:t>
            </a:r>
            <a:r>
              <a:rPr lang="en-US" dirty="0"/>
              <a:t> via the internal method [[Construct]] and the property prototype. Arrow functions have neither, which is why new (() =&gt; {}) throws an error.</a:t>
            </a:r>
          </a:p>
          <a:p>
            <a:pPr marL="0" indent="0">
              <a:buNone/>
            </a:pPr>
            <a:endParaRPr lang="en-US" b="1" dirty="0"/>
          </a:p>
          <a:p>
            <a:endParaRPr lang="en-US" b="1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8560125F-9907-994E-9EA5-16906E0AD6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924F71A4-CA70-2445-80DF-A4691226CF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786408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4500" y="136525"/>
            <a:ext cx="8166100" cy="599090"/>
          </a:xfrm>
        </p:spPr>
        <p:txBody>
          <a:bodyPr/>
          <a:lstStyle/>
          <a:p>
            <a:r>
              <a:rPr lang="en-US" dirty="0"/>
              <a:t>Default Parameter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b="1" dirty="0"/>
          </a:p>
          <a:p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671B59-73A9-EA4F-842A-891117DA6455}"/>
              </a:ext>
            </a:extLst>
          </p:cNvPr>
          <p:cNvSpPr txBox="1"/>
          <p:nvPr/>
        </p:nvSpPr>
        <p:spPr>
          <a:xfrm>
            <a:off x="838200" y="1133061"/>
            <a:ext cx="10642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getPost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perPage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getPost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 with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perPage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 items`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getPost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perPage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if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perPage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===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void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 {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perPage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getPost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 with 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perPage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+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 items"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0E848777-6451-3040-9E20-F4D4C9003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2238345D-6D24-D44B-BF42-25D8CCFDF2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868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Default Parameter Value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/>
              <a:t>Referring to other parameters in default values</a:t>
            </a:r>
          </a:p>
          <a:p>
            <a:endParaRPr lang="en-US" b="1" dirty="0"/>
          </a:p>
          <a:p>
            <a:endParaRPr lang="en-US" b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89BE16D-6C6A-0E48-982C-D0719B23BDFF}"/>
              </a:ext>
            </a:extLst>
          </p:cNvPr>
          <p:cNvSpPr txBox="1"/>
          <p:nvPr/>
        </p:nvSpPr>
        <p:spPr>
          <a:xfrm>
            <a:off x="990600" y="1892300"/>
            <a:ext cx="103632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(x, y = x)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(x, y);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gx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DC8111FC-292D-4D40-9EBA-7267233C9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CD0782D5-BDA4-1F4C-822D-7C54A7EC0A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6075473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60308"/>
            <a:ext cx="8166100" cy="599090"/>
          </a:xfrm>
        </p:spPr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B07613-9837-BF4B-9D3F-647E4942D7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en-US" dirty="0"/>
              <a:t>The </a:t>
            </a:r>
            <a:r>
              <a:rPr lang="en-US" b="1" dirty="0" err="1"/>
              <a:t>destructuring</a:t>
            </a:r>
            <a:r>
              <a:rPr lang="en-US" b="1" dirty="0"/>
              <a:t> assignment</a:t>
            </a:r>
            <a:r>
              <a:rPr lang="en-US" dirty="0"/>
              <a:t> syntax is a JavaScript expression that makes it possible to unpack values from arrays, or properties from objects, into distinct variables.</a:t>
            </a:r>
            <a:endParaRPr lang="en-US" b="1" dirty="0"/>
          </a:p>
          <a:p>
            <a:endParaRPr lang="en-US" b="1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1D53DA1D-DD85-5047-98E4-BE4CF6929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37FC8E83-B43F-B848-9F30-F5C3ED0E10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857136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51392"/>
            <a:ext cx="8166100" cy="599090"/>
          </a:xfrm>
        </p:spPr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5DD429-E442-F24F-BC14-CFF6FA2BBCF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049071-EF35-074C-8A20-721BD02226FD}"/>
              </a:ext>
            </a:extLst>
          </p:cNvPr>
          <p:cNvSpPr txBox="1"/>
          <p:nvPr/>
        </p:nvSpPr>
        <p:spPr>
          <a:xfrm>
            <a:off x="838200" y="1828799"/>
            <a:ext cx="10515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{ first: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'Jane'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last: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'Doe'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first: f, last: l }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f = 'Jane'; l = 'Doe'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{ prop } is short for {prop: prop}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>
                <a:solidFill>
                  <a:srgbClr val="000000"/>
                </a:solidFill>
                <a:latin typeface="Consolas" panose="020B0609020204030204" pitchFamily="49" charset="0"/>
              </a:rPr>
              <a:t>{ first, last: } 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first = 'Jane'; last = 'Doe'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800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CEACCE43-CE2B-3646-AC66-C2D7F574F4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7C11380A-737E-3149-8807-BFAB15F659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7909712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9DDAF5-348A-5847-B535-60624EAD6054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049071-EF35-074C-8A20-721BD02226FD}"/>
              </a:ext>
            </a:extLst>
          </p:cNvPr>
          <p:cNvSpPr txBox="1"/>
          <p:nvPr/>
        </p:nvSpPr>
        <p:spPr>
          <a:xfrm>
            <a:off x="838200" y="1828799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[x, y] = [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'b'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'c'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x = 'a’; y = 'b’;</a:t>
            </a:r>
          </a:p>
          <a:p>
            <a:endParaRPr lang="en-US" sz="2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endParaRPr lang="en-US" sz="2800" dirty="0">
              <a:solidFill>
                <a:srgbClr val="008000"/>
              </a:solidFill>
              <a:latin typeface="Consolas" panose="020B0609020204030204" pitchFamily="49" charset="0"/>
            </a:endParaRP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[x, , y] = [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'b'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'c'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x = 'a’; y = ?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4CB23876-2282-7344-BD6A-7C843360CF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EC20DE99-0991-5542-947A-CD9DF1E62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9087860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0246"/>
            <a:ext cx="8166100" cy="599090"/>
          </a:xfrm>
        </p:spPr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1B02DC5-288A-154A-BEB2-9631E71F156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049071-EF35-074C-8A20-721BD02226FD}"/>
              </a:ext>
            </a:extLst>
          </p:cNvPr>
          <p:cNvSpPr txBox="1"/>
          <p:nvPr/>
        </p:nvSpPr>
        <p:spPr>
          <a:xfrm>
            <a:off x="838200" y="1828799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v: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g: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v: { g } }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9F8FC637-2DCC-664E-8B19-4397399070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FB06F49C-E84B-9947-9E0F-92C6DB5F8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75295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4157"/>
            <a:ext cx="8166100" cy="599090"/>
          </a:xfrm>
        </p:spPr>
        <p:txBody>
          <a:bodyPr/>
          <a:lstStyle/>
          <a:p>
            <a:r>
              <a:rPr lang="en-US" dirty="0" err="1"/>
              <a:t>Destructuring</a:t>
            </a:r>
            <a:r>
              <a:rPr lang="en-US" dirty="0"/>
              <a:t> Assignment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69BB88-D91D-3540-AB0A-59CFEA35002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E049071-EF35-074C-8A20-721BD02226FD}"/>
              </a:ext>
            </a:extLst>
          </p:cNvPr>
          <p:cNvSpPr txBox="1"/>
          <p:nvPr/>
        </p:nvSpPr>
        <p:spPr>
          <a:xfrm>
            <a:off x="838200" y="1828799"/>
            <a:ext cx="10515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[x, y =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 = [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A144FDEC-C2D1-384F-BBEB-70703E1597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8D79B66D-B89E-F642-B16C-19A8D1E35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8595087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Rest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494365-A28C-8341-A53B-0CD1E444B26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876098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add(...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args.reduce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((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acc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v)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acc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+ v);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add(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2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3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4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//14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800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791D910C-9F4C-9841-A0F9-039A14EE0F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0629AC1D-4AD3-8B4E-9857-A229CC8E9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39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7883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91965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fontAlgn="base">
              <a:lnSpc>
                <a:spcPct val="150000"/>
              </a:lnSpc>
            </a:pPr>
            <a:r>
              <a:rPr lang="en-US" dirty="0"/>
              <a:t>Web Browser API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D0CAF5B-500A-4C42-B318-20E58B8CF6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657350"/>
            <a:ext cx="9017000" cy="3543300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A329ADAD-6AD2-7740-AA98-DE55EA956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76D59B3E-EE00-894B-AED0-9B63F810C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4514184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Rest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9E0C9-354C-DD46-A05B-8D1132E86D5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543308"/>
            <a:ext cx="105156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a: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b: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c: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35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b, ...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bo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} =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[x, ...y] = [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'b'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'c'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'd'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800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CEFDF587-9EAA-0D43-B187-4E263D061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55C79063-4A6D-B642-B2B7-BB38FC48A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724171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Spread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2B52E8-BB15-6147-9A49-413F3147D34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531749"/>
            <a:ext cx="105156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a: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b: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c: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35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ba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...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obj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b: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50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};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406B5CFC-303A-CE44-BC8A-ED165E0FB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16A84F27-444C-494E-A74F-1A24E3D173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617741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90288"/>
            <a:ext cx="8166100" cy="599090"/>
          </a:xfrm>
        </p:spPr>
        <p:txBody>
          <a:bodyPr/>
          <a:lstStyle/>
          <a:p>
            <a:r>
              <a:rPr lang="en-US" dirty="0"/>
              <a:t>Spread Operators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D0BD01-CA45-0142-8B92-EEAA46E7B34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671234"/>
            <a:ext cx="10515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arr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[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'a'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'b'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'c'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'd'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];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brr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[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'g'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'h'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i</a:t>
            </a:r>
            <a:r>
              <a:rPr lang="en-US" sz="280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sz="2800">
                <a:solidFill>
                  <a:srgbClr val="000000"/>
                </a:solidFill>
                <a:latin typeface="Consolas" panose="020B0609020204030204" pitchFamily="49" charset="0"/>
              </a:rPr>
              <a:t>, ...arr];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endParaRPr lang="en-US" sz="2800" dirty="0"/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E86D369F-3C7B-5A40-B84F-30D9C61340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DAFFC3EB-E464-6546-949B-9929079548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850158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ES2015 Class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D30637-2F33-964F-8EA5-0CCA6000801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369277" y="1702231"/>
            <a:ext cx="522163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Shape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constructor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(x, y)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x;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y;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moveTo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(x, y)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x;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y;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B0995BAB-CE55-8C4D-97E0-264F10EDBC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278B7C50-2477-0641-8B85-C6D70F92E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43</a:t>
            </a:fld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FAD183-37C9-9C46-9D1D-43C0D13921B8}"/>
              </a:ext>
            </a:extLst>
          </p:cNvPr>
          <p:cNvSpPr txBox="1"/>
          <p:nvPr/>
        </p:nvSpPr>
        <p:spPr>
          <a:xfrm>
            <a:off x="6132163" y="1702231"/>
            <a:ext cx="52216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Rect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extends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Shape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constructor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(x, y, w, h) {</a:t>
            </a:r>
          </a:p>
          <a:p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    super</a:t>
            </a:r>
            <a:r>
              <a:rPr lang="en-US" sz="2400">
                <a:solidFill>
                  <a:srgbClr val="000000"/>
                </a:solidFill>
                <a:latin typeface="Consolas" panose="020B0609020204030204" pitchFamily="49" charset="0"/>
              </a:rPr>
              <a:t>(x, y);</a:t>
            </a:r>
          </a:p>
          <a:p>
            <a:r>
              <a:rPr lang="en-US" sz="240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w;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h;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1176695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ES2015 Class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/>
              <a:t>Class declarations are not hoisted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955145"/>
            <a:ext cx="10515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OK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Shape();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Shape()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Error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Shape();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Shape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6C444A4A-068A-CD43-A895-FE2C24CCC5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0815BBD3-7DF9-C246-86D1-591490346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856270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44500" y="114119"/>
            <a:ext cx="8166100" cy="599090"/>
          </a:xfrm>
        </p:spPr>
        <p:txBody>
          <a:bodyPr/>
          <a:lstStyle/>
          <a:p>
            <a:r>
              <a:rPr lang="en-US" dirty="0"/>
              <a:t>ES2015 Class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i="1" dirty="0"/>
              <a:t>class declarations</a:t>
            </a:r>
            <a:r>
              <a:rPr lang="en-US" b="1" dirty="0"/>
              <a:t> vs </a:t>
            </a:r>
            <a:r>
              <a:rPr lang="en-US" b="1" i="1" dirty="0"/>
              <a:t>class expressions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2212133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Shape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Shape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S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2FBF3067-AA64-364E-9B77-A480EECD7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8B4DC71-68A2-8046-9902-D922A4D8DD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169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1372"/>
            <a:ext cx="8166100" cy="599090"/>
          </a:xfrm>
        </p:spPr>
        <p:txBody>
          <a:bodyPr/>
          <a:lstStyle/>
          <a:p>
            <a:r>
              <a:rPr lang="en-US" dirty="0"/>
              <a:t>ES2015 Class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i="1" dirty="0"/>
              <a:t>constructor, static methods, prototype methods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595021"/>
            <a:ext cx="10515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Shape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constructor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(x, y)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.moveTo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(x, y)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moveTo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(x, y)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.x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x;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y;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static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create(x 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y 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Shape(x, y)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68AAA90D-84BD-F745-ABF6-B19B4D85DF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598095C9-DA6F-A042-AA16-8CE173697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844082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Module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64B51-3165-9A46-953A-D56C20B9FC2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595021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dataService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>
                <a:solidFill>
                  <a:srgbClr val="000000"/>
                </a:solidFill>
                <a:latin typeface="Consolas" panose="020B0609020204030204" pitchFamily="49" charset="0"/>
              </a:rPr>
              <a:t>    getPost: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2800">
                <a:solidFill>
                  <a:srgbClr val="000000"/>
                </a:solidFill>
                <a:latin typeface="Consolas" panose="020B0609020204030204" pitchFamily="49" charset="0"/>
              </a:rPr>
              <a:t>      console.log(</a:t>
            </a:r>
            <a:r>
              <a:rPr lang="en-US" sz="2800">
                <a:solidFill>
                  <a:srgbClr val="A31515"/>
                </a:solidFill>
                <a:latin typeface="Consolas" panose="020B0609020204030204" pitchFamily="49" charset="0"/>
              </a:rPr>
              <a:t>'GET POST'</a:t>
            </a:r>
            <a:r>
              <a:rPr lang="en-US" sz="280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3C9215CE-215C-7C4C-BBBA-D8ACCD3F1F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10C00437-0A88-3B47-B542-BE86627AEB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50157914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Module Pattern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50C83E-1AB7-0F4D-ABB8-6715E63A285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460014"/>
            <a:ext cx="10515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dataService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(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let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privateData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50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updatePrivateData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privateData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+=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;}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getPost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: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(refresh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false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'GET POST'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  if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(refresh)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updatePrivateData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CC7CFC44-5F50-8D4B-A3AC-4CDBAE57FA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8CD8EBA8-FA18-3F41-A862-A7F8278799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220997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ES2015 Module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9572065-A61D-D545-8146-636498C8EB3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3249" y="1604863"/>
            <a:ext cx="10515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name1, name2, …,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variable1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name1, variable2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name2, …,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};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name1, name2, …,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also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var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const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name1 = …, name2 = …, …,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also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var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const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FunctionName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(){...}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ClassName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{...}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C564830-511D-0A4A-B90F-27DDFAB55305}"/>
              </a:ext>
            </a:extLst>
          </p:cNvPr>
          <p:cNvSpPr txBox="1"/>
          <p:nvPr/>
        </p:nvSpPr>
        <p:spPr>
          <a:xfrm>
            <a:off x="838200" y="600606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developer.mozilla.org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-US/docs/Web/JavaScript/Reference/Statements/export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8892FFD8-D7D2-D54E-B296-CA36DBDA4E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2B1A1313-9F7F-1D4F-8518-1E6013CE88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49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89885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fontAlgn="base">
              <a:lnSpc>
                <a:spcPct val="150000"/>
              </a:lnSpc>
            </a:pPr>
            <a:r>
              <a:rPr lang="en-US" dirty="0"/>
              <a:t>Web Browser API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8C63A90-7F2C-6646-9449-A8B4F64C10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500" y="1657350"/>
            <a:ext cx="9017000" cy="3543300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B0F859DF-AA8C-5846-BB73-96278491A6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1B278516-D5A0-BC48-AB12-D59C038433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887046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83055"/>
            <a:ext cx="8166100" cy="599090"/>
          </a:xfrm>
        </p:spPr>
        <p:txBody>
          <a:bodyPr/>
          <a:lstStyle/>
          <a:p>
            <a:r>
              <a:rPr lang="en-US" dirty="0"/>
              <a:t>ES2015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DA699D-B970-DB41-B829-5AEA9233965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212850"/>
            <a:ext cx="10515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expression;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(…) { … }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also class, function*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name1(…) { … } </a:t>
            </a:r>
            <a:r>
              <a:rPr lang="en-US" sz="2400" dirty="0">
                <a:solidFill>
                  <a:srgbClr val="008000"/>
                </a:solidFill>
                <a:latin typeface="Consolas" panose="020B0609020204030204" pitchFamily="49" charset="0"/>
              </a:rPr>
              <a:t>// also class, function*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 name1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… };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…;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 name1, name2, …,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…;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import1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name1, import2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name2, …,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nameN</a:t>
            </a:r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…;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export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default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}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…;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D58ACBE-6DAE-7246-8EFC-004D77ED5AA8}"/>
              </a:ext>
            </a:extLst>
          </p:cNvPr>
          <p:cNvSpPr txBox="1"/>
          <p:nvPr/>
        </p:nvSpPr>
        <p:spPr>
          <a:xfrm>
            <a:off x="838200" y="6006068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developer.mozilla.org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-US/docs/Web/JavaScript/Reference/Statements/export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DAD5152E-BD62-CD40-A3DF-84C4A5DDC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3033DDF7-0E10-1F41-8EAF-2C4DE9D309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8879938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95840"/>
            <a:ext cx="8166100" cy="599090"/>
          </a:xfrm>
        </p:spPr>
        <p:txBody>
          <a:bodyPr/>
          <a:lstStyle/>
          <a:p>
            <a:r>
              <a:rPr lang="en-US" dirty="0"/>
              <a:t>ES2015 Module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DAA01A9-1722-CF45-A886-0FB9C7EAA3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488434"/>
            <a:ext cx="10515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defaultExport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"module-name"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name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"module-name"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export }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"module-name"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export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alias }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"module-name"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export1 , export2 }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"module-name"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export1 , export2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alias2 , [...]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"module-name"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DF11B0-2588-4E4F-B1F2-6E96215B57F1}"/>
              </a:ext>
            </a:extLst>
          </p:cNvPr>
          <p:cNvSpPr txBox="1"/>
          <p:nvPr/>
        </p:nvSpPr>
        <p:spPr>
          <a:xfrm>
            <a:off x="838200" y="5729069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http://exploringjs.com/es6/ch_modules.html</a:t>
            </a:r>
            <a:br>
              <a:rPr lang="en-US" dirty="0"/>
            </a:br>
            <a:r>
              <a:rPr lang="en-US" dirty="0"/>
              <a:t>https://</a:t>
            </a:r>
            <a:r>
              <a:rPr lang="en-US" dirty="0" err="1"/>
              <a:t>developer.mozilla.org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-US/docs/Web/JavaScript/Reference/Statements/import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36E8F2DB-2623-764B-BDE4-CEF163A4EF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18DB8558-AA0D-8841-8C5C-82504E3CBA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375210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1199"/>
            <a:ext cx="8166100" cy="599090"/>
          </a:xfrm>
        </p:spPr>
        <p:txBody>
          <a:bodyPr/>
          <a:lstStyle/>
          <a:p>
            <a:r>
              <a:rPr lang="en-US" dirty="0"/>
              <a:t>ES2015 Module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E90141-3BD2-F843-B958-E59AB3C87F1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684010"/>
            <a:ext cx="10515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defaultExport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export [ , [...] ]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"module-name"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defaultExport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*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as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name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"module-name"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"module-name"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var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 = import(module-name);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1797F0-A16E-DB44-984B-7D773E30C424}"/>
              </a:ext>
            </a:extLst>
          </p:cNvPr>
          <p:cNvSpPr txBox="1"/>
          <p:nvPr/>
        </p:nvSpPr>
        <p:spPr>
          <a:xfrm>
            <a:off x="838200" y="5710019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http://exploringjs.com/es6/ch_modules.html</a:t>
            </a:r>
            <a:br>
              <a:rPr lang="en-US" dirty="0"/>
            </a:br>
            <a:r>
              <a:rPr lang="en-US" dirty="0"/>
              <a:t>https://</a:t>
            </a:r>
            <a:r>
              <a:rPr lang="en-US" dirty="0" err="1"/>
              <a:t>developer.mozilla.org</a:t>
            </a:r>
            <a:r>
              <a:rPr lang="en-US" dirty="0"/>
              <a:t>/</a:t>
            </a:r>
            <a:r>
              <a:rPr lang="en-US" dirty="0" err="1"/>
              <a:t>en</a:t>
            </a:r>
            <a:r>
              <a:rPr lang="en-US" dirty="0"/>
              <a:t>-US/docs/Web/JavaScript/Reference/Statements/import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584148E0-8377-A34B-9AE1-CD6B93303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5F15A7E4-6CB8-6849-9A64-3A0B7D136C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8389438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80629"/>
            <a:ext cx="8166100" cy="599090"/>
          </a:xfrm>
        </p:spPr>
        <p:txBody>
          <a:bodyPr/>
          <a:lstStyle/>
          <a:p>
            <a:r>
              <a:rPr lang="en-US" dirty="0"/>
              <a:t>ES2015 Module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5BBDB2A-C0BD-CE4B-B38C-2C2AB105CD20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977846"/>
            <a:ext cx="1051560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if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true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import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something }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from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'./</a:t>
            </a:r>
            <a:r>
              <a:rPr lang="en-US" sz="2800" dirty="0" err="1">
                <a:solidFill>
                  <a:srgbClr val="A31515"/>
                </a:solidFill>
                <a:latin typeface="Consolas" panose="020B0609020204030204" pitchFamily="49" charset="0"/>
              </a:rPr>
              <a:t>src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/lib'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FDAF772-33D4-F643-9D44-41F9FB548B22}"/>
              </a:ext>
            </a:extLst>
          </p:cNvPr>
          <p:cNvSpPr txBox="1"/>
          <p:nvPr/>
        </p:nvSpPr>
        <p:spPr>
          <a:xfrm>
            <a:off x="838200" y="1428055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You can’t nest import inside if statements, functions, etc.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3AC5F19E-7151-DD4F-9E49-FD26C3C60A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F3980F8D-32C8-6444-939B-1DF93D2EB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808801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4294967295"/>
          </p:nvPr>
        </p:nvSpPr>
        <p:spPr>
          <a:xfrm>
            <a:off x="0" y="2416269"/>
            <a:ext cx="12192000" cy="2244941"/>
          </a:xfrm>
        </p:spPr>
        <p:txBody>
          <a:bodyPr anchor="ctr">
            <a:noAutofit/>
          </a:bodyPr>
          <a:lstStyle/>
          <a:p>
            <a:pPr marL="0" indent="0" algn="ctr" fontAlgn="base">
              <a:lnSpc>
                <a:spcPct val="150000"/>
              </a:lnSpc>
              <a:buNone/>
            </a:pPr>
            <a:r>
              <a:rPr lang="en-US" sz="4000" dirty="0"/>
              <a:t>Promise, </a:t>
            </a:r>
            <a:r>
              <a:rPr lang="en-US" sz="4000" dirty="0" err="1"/>
              <a:t>Async</a:t>
            </a:r>
            <a:r>
              <a:rPr lang="en-US" sz="4000" dirty="0"/>
              <a:t>/Await</a:t>
            </a:r>
          </a:p>
        </p:txBody>
      </p:sp>
    </p:spTree>
    <p:extLst>
      <p:ext uri="{BB962C8B-B14F-4D97-AF65-F5344CB8AC3E}">
        <p14:creationId xmlns:p14="http://schemas.microsoft.com/office/powerpoint/2010/main" val="2669829719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75298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Promises are an alternative to callbacks for delivering the results of an asynchronous computation.</a:t>
            </a:r>
            <a:endParaRPr lang="en-US" b="1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2212133"/>
            <a:ext cx="105156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Promise(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/* executor */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(resolve, reject) {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statements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9CA7B72-E46A-D645-95F6-6A26A0006A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DB5B30D-A113-3A4E-A0C4-94B30E724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0409631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>
              <a:lnSpc>
                <a:spcPct val="150000"/>
              </a:lnSpc>
            </a:pPr>
            <a:r>
              <a:rPr lang="en-US" dirty="0"/>
              <a:t>A Promise is always in one of three mutually exclusive states: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Before the result is ready, the Promise is </a:t>
            </a:r>
            <a:r>
              <a:rPr lang="en-US" i="1" dirty="0"/>
              <a:t>pending</a:t>
            </a:r>
            <a:r>
              <a:rPr lang="en-US" dirty="0"/>
              <a:t>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If a result is available, the Promise is </a:t>
            </a:r>
            <a:r>
              <a:rPr lang="en-US" i="1" dirty="0"/>
              <a:t>fulfilled</a:t>
            </a:r>
            <a:r>
              <a:rPr lang="en-US" dirty="0"/>
              <a:t>.</a:t>
            </a:r>
          </a:p>
          <a:p>
            <a:pPr lvl="1" algn="just">
              <a:lnSpc>
                <a:spcPct val="150000"/>
              </a:lnSpc>
            </a:pPr>
            <a:r>
              <a:rPr lang="en-US" dirty="0"/>
              <a:t>If an error happened, the Promise is </a:t>
            </a:r>
            <a:r>
              <a:rPr lang="en-US" i="1" dirty="0"/>
              <a:t>rejected</a:t>
            </a:r>
            <a:r>
              <a:rPr lang="en-US" dirty="0"/>
              <a:t>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A Promise is </a:t>
            </a:r>
            <a:r>
              <a:rPr lang="en-US" i="1" dirty="0"/>
              <a:t>settled</a:t>
            </a:r>
            <a:r>
              <a:rPr lang="en-US" dirty="0"/>
              <a:t> if “things are done” (if it is either fulfilled or rejected).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A Promise is settled exactly once and then remains unchanged.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F6387512-875F-FA49-9FCB-0CB586ED1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2A9AC38E-B436-3A49-B51A-3ED63FE03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2059790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i="1" dirty="0"/>
              <a:t>Promise reactions</a:t>
            </a:r>
            <a:r>
              <a:rPr lang="en-US" dirty="0"/>
              <a:t> are callbacks that you register with the Promise method then(), to be notified of a fulfillment or a rejection.</a:t>
            </a:r>
          </a:p>
          <a:p>
            <a:pPr algn="just">
              <a:lnSpc>
                <a:spcPct val="150000"/>
              </a:lnSpc>
            </a:pPr>
            <a:r>
              <a:rPr lang="en-US" dirty="0"/>
              <a:t>A </a:t>
            </a:r>
            <a:r>
              <a:rPr lang="en-US" i="1" dirty="0" err="1"/>
              <a:t>thenable</a:t>
            </a:r>
            <a:r>
              <a:rPr lang="en-US" dirty="0"/>
              <a:t> is an object that has a Promise-style then() method. Whenever the API is only interested in being notified of settlements, it only demands </a:t>
            </a:r>
            <a:r>
              <a:rPr lang="en-US" dirty="0" err="1"/>
              <a:t>thenables</a:t>
            </a:r>
            <a:r>
              <a:rPr lang="en-US" dirty="0"/>
              <a:t> (e.g. the values returned from then() and catch(); or the values handed to </a:t>
            </a:r>
            <a:r>
              <a:rPr lang="en-US" dirty="0" err="1"/>
              <a:t>Promise.all</a:t>
            </a:r>
            <a:r>
              <a:rPr lang="en-US" dirty="0"/>
              <a:t>() and </a:t>
            </a:r>
            <a:r>
              <a:rPr lang="en-US" dirty="0" err="1"/>
              <a:t>Promise.race</a:t>
            </a:r>
            <a:r>
              <a:rPr lang="en-US" dirty="0"/>
              <a:t>()).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E544DDD0-2A4E-0B4A-8503-1384EEC10C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D930ED84-A3D0-3E46-B9FB-DF06C7C0E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539489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45317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B5EA91-48B2-9A4C-A84B-79E9E805E3D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0FEC654-C5F9-EF44-9380-7BB98CFE28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2600" y="1949450"/>
            <a:ext cx="6146800" cy="2959100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85CC8AF8-1A43-ED4E-B337-5051595E6D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8F2197D4-4486-DF45-919F-CF05A5D494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971899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Create a promise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2212133"/>
            <a:ext cx="10515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Promise(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(resolve, reject) {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(A)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···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if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(···)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resolve(value);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success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reject(reason);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failure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983EDF2B-DA85-4F41-BA90-5538B06993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81AB2251-20F6-274B-AE33-BD841D56B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59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55185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1372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fontAlgn="base">
              <a:lnSpc>
                <a:spcPct val="150000"/>
              </a:lnSpc>
            </a:pPr>
            <a:r>
              <a:rPr lang="en-US" dirty="0"/>
              <a:t>Event Loop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10746CD-3C2E-EF42-B7CD-D35391FB2881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205" y="1342764"/>
            <a:ext cx="5037033" cy="483419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F1A6C1B-A5DD-9A49-BF3D-480A551A30A8}"/>
              </a:ext>
            </a:extLst>
          </p:cNvPr>
          <p:cNvSpPr txBox="1"/>
          <p:nvPr/>
        </p:nvSpPr>
        <p:spPr>
          <a:xfrm>
            <a:off x="6323214" y="5985070"/>
            <a:ext cx="53720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www.youtube.com</a:t>
            </a:r>
            <a:r>
              <a:rPr lang="en-US" dirty="0"/>
              <a:t>/</a:t>
            </a:r>
            <a:r>
              <a:rPr lang="en-US" dirty="0" err="1"/>
              <a:t>watch?v</a:t>
            </a:r>
            <a:r>
              <a:rPr lang="en-US" dirty="0"/>
              <a:t>=8aGhZQkoFbQ</a:t>
            </a:r>
          </a:p>
        </p:txBody>
      </p:sp>
      <p:sp>
        <p:nvSpPr>
          <p:cNvPr id="8" name="Footer Placeholder 1">
            <a:extLst>
              <a:ext uri="{FF2B5EF4-FFF2-40B4-BE49-F238E27FC236}">
                <a16:creationId xmlns:a16="http://schemas.microsoft.com/office/drawing/2014/main" id="{79CF4811-A9D2-FE47-B041-BDF093CEA5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9" name="Slide Number Placeholder 2">
            <a:extLst>
              <a:ext uri="{FF2B5EF4-FFF2-40B4-BE49-F238E27FC236}">
                <a16:creationId xmlns:a16="http://schemas.microsoft.com/office/drawing/2014/main" id="{655D8177-DC46-3B4F-83F9-CDF85BDDF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4343911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46482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Consuming a Promise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2212133"/>
            <a:ext cx="10515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promise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.then(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value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/* fulfillment */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},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error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/* rejection */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}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.catch(error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/* rejection */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});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C86667AE-B3C3-2148-B127-5910A97364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9E58045E-59EF-E843-8F31-CDDA1328E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4780654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79087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606618-D2A5-9742-BDF6-7C284CA5A2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119247"/>
            <a:ext cx="10515600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httpGet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Promise(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(resolve, reject)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request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XMLHttpRequest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request.onload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() {</a:t>
            </a:r>
          </a:p>
          <a:p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        if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.status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=== </a:t>
            </a:r>
            <a:r>
              <a:rPr lang="en-US" dirty="0">
                <a:solidFill>
                  <a:srgbClr val="09885A"/>
                </a:solidFill>
                <a:latin typeface="Consolas" panose="020B0609020204030204" pitchFamily="49" charset="0"/>
              </a:rPr>
              <a:t>200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Success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resolve(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.response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}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else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  <a:r>
              <a:rPr lang="en-US" dirty="0">
                <a:solidFill>
                  <a:srgbClr val="008000"/>
                </a:solidFill>
                <a:latin typeface="Consolas" panose="020B0609020204030204" pitchFamily="49" charset="0"/>
              </a:rPr>
              <a:t>// Something went wrong (404 etc.)</a:t>
            </a:r>
            <a:endParaRPr lang="en-US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  reject(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Error(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.statusText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  }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request.onerror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() {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  reject(</a:t>
            </a:r>
            <a:r>
              <a:rPr lang="en-US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Error(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dirty="0" err="1">
                <a:solidFill>
                  <a:srgbClr val="A31515"/>
                </a:solidFill>
                <a:latin typeface="Consolas" panose="020B0609020204030204" pitchFamily="49" charset="0"/>
              </a:rPr>
              <a:t>XMLHttpRequest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 Error: 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+ </a:t>
            </a:r>
            <a:r>
              <a:rPr lang="en-US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.statusText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};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request.open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dirty="0">
                <a:solidFill>
                  <a:srgbClr val="A31515"/>
                </a:solidFill>
                <a:latin typeface="Consolas" panose="020B0609020204030204" pitchFamily="49" charset="0"/>
              </a:rPr>
              <a:t>'GET'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,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url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dirty="0" err="1">
                <a:solidFill>
                  <a:srgbClr val="000000"/>
                </a:solidFill>
                <a:latin typeface="Consolas" panose="020B0609020204030204" pitchFamily="49" charset="0"/>
              </a:rPr>
              <a:t>request.send</a:t>
            </a:r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  });</a:t>
            </a:r>
          </a:p>
          <a:p>
            <a:r>
              <a:rPr lang="en-US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B0866509-8C5D-BA44-9769-487D006EC5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BB5BC3B4-217D-E140-B225-B99D4EE9D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63960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5278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70A9D-30EE-034A-B88F-2EA08490DB7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1694434"/>
            <a:ext cx="10515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httpGet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</a:p>
          <a:p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`https://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api.github.com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/search/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repositories?q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=angular`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.then(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(value)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'Contents: '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+ value);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},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(reason)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console.error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'Something went wrong'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, reason);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});</a:t>
            </a:r>
          </a:p>
        </p:txBody>
      </p:sp>
      <p:sp>
        <p:nvSpPr>
          <p:cNvPr id="5" name="Footer Placeholder 1">
            <a:extLst>
              <a:ext uri="{FF2B5EF4-FFF2-40B4-BE49-F238E27FC236}">
                <a16:creationId xmlns:a16="http://schemas.microsoft.com/office/drawing/2014/main" id="{BCF387EB-8BCF-F845-B775-B73E86C85C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6" name="Slide Number Placeholder 2">
            <a:extLst>
              <a:ext uri="{FF2B5EF4-FFF2-40B4-BE49-F238E27FC236}">
                <a16:creationId xmlns:a16="http://schemas.microsoft.com/office/drawing/2014/main" id="{5A4A5204-98D3-A04B-A4E8-E271CC81F4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15141041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16363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150000"/>
              </a:lnSpc>
            </a:pPr>
            <a:r>
              <a:rPr lang="en-US" b="1" dirty="0"/>
              <a:t>Other ways of creating Promises</a:t>
            </a:r>
          </a:p>
          <a:p>
            <a:pPr lvl="1" algn="just">
              <a:lnSpc>
                <a:spcPct val="150000"/>
              </a:lnSpc>
            </a:pPr>
            <a:r>
              <a:rPr lang="en-US" dirty="0" err="1"/>
              <a:t>Promise.resolve</a:t>
            </a:r>
            <a:r>
              <a:rPr lang="en-US" dirty="0"/>
              <a:t>()</a:t>
            </a:r>
          </a:p>
          <a:p>
            <a:pPr lvl="1" algn="just">
              <a:lnSpc>
                <a:spcPct val="150000"/>
              </a:lnSpc>
            </a:pPr>
            <a:r>
              <a:rPr lang="en-US" dirty="0" err="1"/>
              <a:t>Promise.reject</a:t>
            </a:r>
            <a:r>
              <a:rPr lang="en-US" dirty="0"/>
              <a:t>()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D8DBCCA7-71C8-814F-9F6F-E1E2294087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9ED7E55F-9596-AF48-BF5B-AB8DACE454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397543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77176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b="1" dirty="0"/>
              <a:t>Chaining Promises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CE10D8F-B89C-BF4F-B0DC-15682A621F74}"/>
              </a:ext>
            </a:extLst>
          </p:cNvPr>
          <p:cNvSpPr txBox="1"/>
          <p:nvPr/>
        </p:nvSpPr>
        <p:spPr>
          <a:xfrm>
            <a:off x="838200" y="2212133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asyncFunc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.then(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(value1)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123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.then(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(value2)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(value2);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123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AFF27196-2961-2946-912C-9815A47FD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7FF164D3-90A8-4D44-8798-DE85DAE07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8800497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Chaining Promises</a:t>
            </a:r>
          </a:p>
          <a:p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2BB327F-56A3-3B46-B072-93C8217FC0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9746" y="2500503"/>
            <a:ext cx="11353800" cy="1971548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D185DCA9-A05B-4848-AC76-7986D34B9C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9BF658B-0275-8943-BA15-72096797EF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892598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77176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Promise anti-pattern: nested</a:t>
            </a:r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B572F-500D-3C4D-A10E-386E68986CBD}"/>
              </a:ext>
            </a:extLst>
          </p:cNvPr>
          <p:cNvSpPr txBox="1"/>
          <p:nvPr/>
        </p:nvSpPr>
        <p:spPr>
          <a:xfrm>
            <a:off x="838200" y="2212133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asyncFunc1()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.then(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(value1)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asyncFunc2()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.then(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(value2)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  ···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});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})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672EDD83-148F-1D42-A114-29D985DC01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70B07B6B-2929-7948-A66F-1CAB07191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3198906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1372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Promise anti-pattern: nested (fixed)</a:t>
            </a:r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B572F-500D-3C4D-A10E-386E68986CBD}"/>
              </a:ext>
            </a:extLst>
          </p:cNvPr>
          <p:cNvSpPr txBox="1"/>
          <p:nvPr/>
        </p:nvSpPr>
        <p:spPr>
          <a:xfrm>
            <a:off x="838200" y="2212133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asyncFunc1()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.then(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(value1)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asyncFunc2();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.then(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(value2)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···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});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E8AEFC35-19ED-2645-8E71-717C569A71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48C3D019-8B61-4E43-9CBF-243B2FF7CA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5137072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75298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Promise anti-pattern: nested</a:t>
            </a:r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B572F-500D-3C4D-A10E-386E68986CBD}"/>
              </a:ext>
            </a:extLst>
          </p:cNvPr>
          <p:cNvSpPr txBox="1"/>
          <p:nvPr/>
        </p:nvSpPr>
        <p:spPr>
          <a:xfrm>
            <a:off x="838200" y="2212133"/>
            <a:ext cx="10515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asyncFunc1()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(resolve, reject)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asyncFunc2().then(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(data) {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     // extra work with data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  resolve(data);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}).catch(reject);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B13BC8F1-3F2F-2E46-AF0C-F5AB5DC791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2BA3CC8C-DDED-284D-BC30-FE5FE70ED5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9160876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4119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Promise anti-pattern: nested (fixed)</a:t>
            </a:r>
            <a:endParaRPr lang="en-US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A7B572F-500D-3C4D-A10E-386E68986CBD}"/>
              </a:ext>
            </a:extLst>
          </p:cNvPr>
          <p:cNvSpPr txBox="1"/>
          <p:nvPr/>
        </p:nvSpPr>
        <p:spPr>
          <a:xfrm>
            <a:off x="838200" y="2212133"/>
            <a:ext cx="105156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asyncFunc1()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asyncFunc2().then(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(data) {</a:t>
            </a:r>
          </a:p>
          <a:p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    // extra work with data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data;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7" name="Footer Placeholder 1">
            <a:extLst>
              <a:ext uri="{FF2B5EF4-FFF2-40B4-BE49-F238E27FC236}">
                <a16:creationId xmlns:a16="http://schemas.microsoft.com/office/drawing/2014/main" id="{B4914358-CC64-3340-9C9D-41220D5605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608F0DBD-34BD-CF4E-85CF-72E28C8B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69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09052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Event Loop: The reality is that </a:t>
            </a:r>
            <a:r>
              <a:rPr lang="en-US" i="1" dirty="0"/>
              <a:t>all</a:t>
            </a:r>
            <a:r>
              <a:rPr lang="en-US" dirty="0"/>
              <a:t> JavaScript executes synchronously - it's the event loop that allows you to queue up an action that won't take place until the loop is available some time </a:t>
            </a:r>
            <a:r>
              <a:rPr lang="en-US" i="1" dirty="0"/>
              <a:t>after</a:t>
            </a:r>
            <a:r>
              <a:rPr lang="en-US" dirty="0"/>
              <a:t> the code that queued the action has finished executing.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CB56D0F7-C7CB-4B46-B029-19C7A69BE4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A925629E-24A1-294A-8E16-BB0B14FCED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3654067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then always return a promise</a:t>
            </a:r>
            <a:endParaRPr lang="en-US"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56E2E43-4F12-E749-AF5C-0A7E31977C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8285" y="1690181"/>
            <a:ext cx="8218604" cy="4426883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DE75FF7E-C629-F541-BE18-3A14670219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EBC5553E-0D96-6D4C-B13E-08C066356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8567935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7104"/>
            <a:ext cx="8166100" cy="599090"/>
          </a:xfrm>
        </p:spPr>
        <p:txBody>
          <a:bodyPr/>
          <a:lstStyle/>
          <a:p>
            <a:r>
              <a:rPr lang="en-US" dirty="0"/>
              <a:t>ES2015 Promise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Promise.all</a:t>
            </a:r>
            <a:endParaRPr lang="en-US" dirty="0"/>
          </a:p>
          <a:p>
            <a:r>
              <a:rPr lang="en-US" dirty="0"/>
              <a:t>Promise and the Event loop</a:t>
            </a:r>
          </a:p>
          <a:p>
            <a:r>
              <a:rPr lang="en-US" dirty="0"/>
              <a:t>Promise only return single value.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3390005"/>
            <a:ext cx="10515600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Promise(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(resolve, reject)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resolve(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"done"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reject(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Error(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"…"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ignored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setTimeout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(()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resolve(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"…"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ignored</a:t>
            </a:r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3CDD7634-0B14-3345-AA6B-DDB041BE58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6DC03774-F277-C145-903A-B7B21DB9BE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46945690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51989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Async</a:t>
            </a:r>
            <a:r>
              <a:rPr lang="en-US" dirty="0"/>
              <a:t> functions: always return a promise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2136392"/>
            <a:ext cx="105156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f()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f() {</a:t>
            </a:r>
          </a:p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Promise.resolve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B4565DD0-CC59-354D-A841-ED774CFB92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DF6AC30C-0065-E541-807C-23C9080FE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74856509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Await: works only inside </a:t>
            </a:r>
            <a:r>
              <a:rPr lang="en-US" dirty="0" err="1"/>
              <a:t>async</a:t>
            </a:r>
            <a:r>
              <a:rPr lang="en-US" dirty="0"/>
              <a:t> functions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1109663" y="1720297"/>
            <a:ext cx="1051560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f() {</a:t>
            </a: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Promise((resolve, reject)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setTimeout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(()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resolve(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"done!"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1000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wait till the promise resolves (*)</a:t>
            </a: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result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promise;</a:t>
            </a: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(result);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"</a:t>
            </a:r>
            <a:r>
              <a:rPr lang="en-US" sz="2800">
                <a:solidFill>
                  <a:srgbClr val="008000"/>
                </a:solidFill>
                <a:latin typeface="Consolas" panose="020B0609020204030204" pitchFamily="49" charset="0"/>
              </a:rPr>
              <a:t>done!“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endParaRPr lang="en-US" sz="28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58ACB592-2144-8249-B717-C5256F3972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13524C8B-57AB-0C4F-86FB-75B13E98E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509407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Can’t use </a:t>
            </a:r>
            <a:r>
              <a:rPr lang="en-US" dirty="0"/>
              <a:t>await</a:t>
            </a:r>
            <a:r>
              <a:rPr lang="en-US" b="1" dirty="0"/>
              <a:t> in regular functions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1799441"/>
            <a:ext cx="105156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f() {</a:t>
            </a: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Promise((resolve, reject)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  </a:t>
            </a:r>
            <a:r>
              <a:rPr lang="en-US" sz="2800" dirty="0" err="1">
                <a:solidFill>
                  <a:srgbClr val="000000"/>
                </a:solidFill>
                <a:latin typeface="Consolas" panose="020B0609020204030204" pitchFamily="49" charset="0"/>
              </a:rPr>
              <a:t>setTimeout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(()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resolve(</a:t>
            </a:r>
            <a:r>
              <a:rPr lang="en-US" sz="2800" dirty="0">
                <a:solidFill>
                  <a:srgbClr val="A31515"/>
                </a:solidFill>
                <a:latin typeface="Consolas" panose="020B0609020204030204" pitchFamily="49" charset="0"/>
              </a:rPr>
              <a:t>"done!"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), </a:t>
            </a:r>
            <a:r>
              <a:rPr lang="en-US" sz="2800" dirty="0">
                <a:solidFill>
                  <a:srgbClr val="09885A"/>
                </a:solidFill>
                <a:latin typeface="Consolas" panose="020B0609020204030204" pitchFamily="49" charset="0"/>
              </a:rPr>
              <a:t>1000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});</a:t>
            </a:r>
          </a:p>
          <a:p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>
                <a:solidFill>
                  <a:srgbClr val="008000"/>
                </a:solidFill>
                <a:latin typeface="Consolas" panose="020B0609020204030204" pitchFamily="49" charset="0"/>
              </a:rPr>
              <a:t>// </a:t>
            </a:r>
            <a:r>
              <a:rPr lang="en-US" sz="2800" dirty="0" err="1">
                <a:solidFill>
                  <a:srgbClr val="008000"/>
                </a:solidFill>
                <a:latin typeface="Consolas" panose="020B0609020204030204" pitchFamily="49" charset="0"/>
              </a:rPr>
              <a:t>SyntaxError</a:t>
            </a: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8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result = </a:t>
            </a:r>
            <a:r>
              <a:rPr lang="en-US" sz="28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 promise;</a:t>
            </a:r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800" dirty="0">
                <a:solidFill>
                  <a:srgbClr val="000000"/>
                </a:solidFill>
                <a:latin typeface="Consolas" panose="020B0609020204030204" pitchFamily="49" charset="0"/>
              </a:rPr>
              <a:t>f();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9E871CFC-D93B-6E4C-9DC7-F168AC0185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FB65DBEE-B7FE-E84D-BD85-E72EB4A2D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673383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59128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await</a:t>
            </a:r>
            <a:r>
              <a:rPr lang="en-US" b="1" dirty="0"/>
              <a:t> won’t work in the top-level code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2456795"/>
            <a:ext cx="105156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response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fetch(</a:t>
            </a:r>
          </a:p>
          <a:p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  `https://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api.github.com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/search/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repositories?q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=angular`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repos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response.json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48D07AEB-D356-1B43-9EA7-C221005DA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6FF5D38A-DE93-EB4A-8302-45E49F24CA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254137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0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Async</a:t>
            </a:r>
            <a:r>
              <a:rPr lang="en-US" dirty="0"/>
              <a:t> methods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1595021"/>
            <a:ext cx="10515600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class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User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constructor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(username)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.username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username;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getUser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response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fetch(</a:t>
            </a:r>
          </a:p>
          <a:p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    `https://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api.github.com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/search/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users?q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this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.username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</a:p>
          <a:p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response.json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u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new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User(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tiep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'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u.getUser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().then(res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(res));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31A61E44-A551-204B-9393-DC71CC5059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AF239385-4826-C441-8978-71A358CDCB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0310035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60308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Error handling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1595021"/>
            <a:ext cx="10515600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getUser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(username)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try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response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fetch(</a:t>
            </a:r>
          </a:p>
          <a:p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    `https://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api.github.com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/search/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users?q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=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${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username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}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</a:p>
          <a:p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    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response.json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catch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(e)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  throw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e;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getUser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en-US" sz="2400" dirty="0" err="1">
                <a:solidFill>
                  <a:srgbClr val="A31515"/>
                </a:solidFill>
                <a:latin typeface="Consolas" panose="020B0609020204030204" pitchFamily="49" charset="0"/>
              </a:rPr>
              <a:t>tiep</a:t>
            </a:r>
            <a:r>
              <a:rPr lang="en-US" sz="2400" dirty="0">
                <a:solidFill>
                  <a:srgbClr val="A31515"/>
                </a:solidFill>
                <a:latin typeface="Consolas" panose="020B0609020204030204" pitchFamily="49" charset="0"/>
              </a:rPr>
              <a:t>`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.then(res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(res))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.catch(err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console.warn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(err));</a:t>
            </a:r>
          </a:p>
          <a:p>
            <a:endParaRPr lang="en-US" sz="2400" dirty="0">
              <a:solidFill>
                <a:srgbClr val="000000"/>
              </a:solidFill>
              <a:latin typeface="Consolas" panose="020B0609020204030204" pitchFamily="49" charset="0"/>
            </a:endParaRP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FC972E9B-7470-5C42-8B38-996616D98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B006A287-30D6-4C4E-B1FB-5433E7936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851006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202105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Do not combine sync operations with </a:t>
            </a:r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1595021"/>
            <a:ext cx="10515600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r5()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x +=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()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x +=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r5();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6669BC67-9C9B-3941-84CE-0E09E60F3F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CF229331-A574-B14D-8A11-6AEB7CF3C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4233144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23130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Do not combine sync operations with </a:t>
            </a:r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1595021"/>
            <a:ext cx="1051560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let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x 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0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r5()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x +=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1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9885A"/>
                </a:solidFill>
                <a:latin typeface="Consolas" panose="020B0609020204030204" pitchFamily="49" charset="0"/>
              </a:rPr>
              <a:t>5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  <a:p>
            <a:b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</a:b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()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y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r5();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x += y;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console.log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(x);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})();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9260882D-D222-BE48-A20E-F54F69CBB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422B6E31-6482-1C47-A24D-C86621D795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79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99431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17475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algn="just" fontAlgn="base">
              <a:lnSpc>
                <a:spcPct val="150000"/>
              </a:lnSpc>
            </a:pPr>
            <a:r>
              <a:rPr lang="en-US" dirty="0"/>
              <a:t>Callback:</a:t>
            </a:r>
          </a:p>
          <a:p>
            <a:pPr lvl="1" algn="just" fontAlgn="base">
              <a:lnSpc>
                <a:spcPct val="150000"/>
              </a:lnSpc>
            </a:pPr>
            <a:r>
              <a:rPr lang="en-US" dirty="0"/>
              <a:t>Pros: Easy to understand (only for simple callback function).</a:t>
            </a:r>
          </a:p>
          <a:p>
            <a:pPr lvl="1" algn="just" fontAlgn="base">
              <a:lnSpc>
                <a:spcPct val="150000"/>
              </a:lnSpc>
            </a:pPr>
            <a:r>
              <a:rPr lang="en-US" dirty="0"/>
              <a:t>Cons: Error handling becomes more complicated, Composition is more complicated (Callback hell)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0C1655A0-EEFD-304C-9F8B-6E364B05F3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6008C739-D30A-EF4D-846C-CA2298A614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5350596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160308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Too Sequential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1595021"/>
            <a:ext cx="10515600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getBooksAndAuthor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books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fetchAllBook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author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fetchAuthorById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author,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books: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books.filter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(book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book.authorId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===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DDBAC0CC-05EF-F24E-A608-FE398D6E72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204D9C5B-6F70-3249-AEDE-B58E7422F6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80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4548139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369277" y="89108"/>
            <a:ext cx="8166100" cy="599090"/>
          </a:xfrm>
        </p:spPr>
        <p:txBody>
          <a:bodyPr/>
          <a:lstStyle/>
          <a:p>
            <a:r>
              <a:rPr lang="en-US" dirty="0" err="1"/>
              <a:t>Async</a:t>
            </a:r>
            <a:r>
              <a:rPr lang="en-US" dirty="0"/>
              <a:t>/Await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F8B1705-24B1-714A-A3DF-2632E8B87B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>
            <a:normAutofit/>
          </a:bodyPr>
          <a:lstStyle/>
          <a:p>
            <a:r>
              <a:rPr lang="en-US" dirty="0"/>
              <a:t>Too Sequential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47F7B6-A830-9443-8599-5E70B251E4D6}"/>
              </a:ext>
            </a:extLst>
          </p:cNvPr>
          <p:cNvSpPr txBox="1"/>
          <p:nvPr/>
        </p:nvSpPr>
        <p:spPr>
          <a:xfrm>
            <a:off x="838200" y="1595021"/>
            <a:ext cx="1051560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async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function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getBooksAndAuthor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 {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bookPromise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fetchAllBook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authorPromise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fetchAuthorById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books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bookPromise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</a:t>
            </a:r>
            <a:r>
              <a:rPr lang="en-US" sz="2400" dirty="0" err="1">
                <a:solidFill>
                  <a:srgbClr val="0000FF"/>
                </a:solidFill>
                <a:latin typeface="Consolas" panose="020B0609020204030204" pitchFamily="49" charset="0"/>
              </a:rPr>
              <a:t>const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author =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await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authorPromise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;</a:t>
            </a:r>
          </a:p>
          <a:p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  return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{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author,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  books: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books.filter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(book </a:t>
            </a:r>
            <a:r>
              <a:rPr lang="en-US" sz="2400" dirty="0">
                <a:solidFill>
                  <a:srgbClr val="0000FF"/>
                </a:solidFill>
                <a:latin typeface="Consolas" panose="020B0609020204030204" pitchFamily="49" charset="0"/>
              </a:rPr>
              <a:t>=&gt;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book.authorId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=== </a:t>
            </a:r>
            <a:r>
              <a:rPr lang="en-US" sz="2400" dirty="0" err="1">
                <a:solidFill>
                  <a:srgbClr val="000000"/>
                </a:solidFill>
                <a:latin typeface="Consolas" panose="020B0609020204030204" pitchFamily="49" charset="0"/>
              </a:rPr>
              <a:t>authorId</a:t>
            </a:r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),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  };</a:t>
            </a:r>
          </a:p>
          <a:p>
            <a:r>
              <a:rPr lang="en-US" sz="2400" dirty="0">
                <a:solidFill>
                  <a:srgbClr val="000000"/>
                </a:solidFill>
                <a:latin typeface="Consolas" panose="020B0609020204030204" pitchFamily="49" charset="0"/>
              </a:rPr>
              <a:t>}</a:t>
            </a:r>
          </a:p>
        </p:txBody>
      </p:sp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63376853-E3B2-F34D-A34C-AFB6E48D05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8" name="Slide Number Placeholder 2">
            <a:extLst>
              <a:ext uri="{FF2B5EF4-FFF2-40B4-BE49-F238E27FC236}">
                <a16:creationId xmlns:a16="http://schemas.microsoft.com/office/drawing/2014/main" id="{3882C5A5-C8B6-7C45-A07B-00042AC5BC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81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6906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49628" y="175298"/>
            <a:ext cx="8166100" cy="599090"/>
          </a:xfrm>
        </p:spPr>
        <p:txBody>
          <a:bodyPr/>
          <a:lstStyle/>
          <a:p>
            <a:r>
              <a:rPr lang="en-US" dirty="0"/>
              <a:t>Asynchronous Programming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pPr fontAlgn="base">
              <a:lnSpc>
                <a:spcPct val="150000"/>
              </a:lnSpc>
            </a:pPr>
            <a:r>
              <a:rPr lang="en-US" dirty="0"/>
              <a:t>Callback: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325191-F72C-1144-91E3-C4C9322351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830" y="1414463"/>
            <a:ext cx="8164286" cy="4762500"/>
          </a:xfrm>
          <a:prstGeom prst="rect">
            <a:avLst/>
          </a:prstGeom>
        </p:spPr>
      </p:pic>
      <p:sp>
        <p:nvSpPr>
          <p:cNvPr id="6" name="Footer Placeholder 1">
            <a:extLst>
              <a:ext uri="{FF2B5EF4-FFF2-40B4-BE49-F238E27FC236}">
                <a16:creationId xmlns:a16="http://schemas.microsoft.com/office/drawing/2014/main" id="{FECB912C-7340-0A4D-A639-5BAE54BD6F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0" y="6375400"/>
            <a:ext cx="3187700" cy="365125"/>
          </a:xfrm>
        </p:spPr>
        <p:txBody>
          <a:bodyPr/>
          <a:lstStyle/>
          <a:p>
            <a:r>
              <a:rPr lang="en-US" dirty="0"/>
              <a:t>Training Material | Internal Use</a:t>
            </a:r>
          </a:p>
        </p:txBody>
      </p:sp>
      <p:sp>
        <p:nvSpPr>
          <p:cNvPr id="7" name="Slide Number Placeholder 2">
            <a:extLst>
              <a:ext uri="{FF2B5EF4-FFF2-40B4-BE49-F238E27FC236}">
                <a16:creationId xmlns:a16="http://schemas.microsoft.com/office/drawing/2014/main" id="{5B04E7D4-646F-ED40-8D79-C10B0E16E0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06E23101-68F3-4176-81B9-76939548D018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1452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Tuan Vu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2400" dirty="0">
            <a:latin typeface="Montserrat" charset="0"/>
            <a:ea typeface="Montserrat" charset="0"/>
            <a:cs typeface="Montserrat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2307</TotalTime>
  <Words>3777</Words>
  <Application>Microsoft Office PowerPoint</Application>
  <PresentationFormat>Widescreen</PresentationFormat>
  <Paragraphs>677</Paragraphs>
  <Slides>81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81</vt:i4>
      </vt:variant>
    </vt:vector>
  </HeadingPairs>
  <TitlesOfParts>
    <vt:vector size="87" baseType="lpstr">
      <vt:lpstr>Arial</vt:lpstr>
      <vt:lpstr>Calibri</vt:lpstr>
      <vt:lpstr>Candara</vt:lpstr>
      <vt:lpstr>Consolas</vt:lpstr>
      <vt:lpstr>Montserrat</vt:lpstr>
      <vt:lpstr>Office Theme</vt:lpstr>
      <vt:lpstr>PowerPoint Presentation</vt:lpstr>
      <vt:lpstr>Asynchronous Programming</vt:lpstr>
      <vt:lpstr>Asynchronous Programming</vt:lpstr>
      <vt:lpstr>Asynchronous Programming</vt:lpstr>
      <vt:lpstr>Asynchronous Programming</vt:lpstr>
      <vt:lpstr>Asynchronous Programming</vt:lpstr>
      <vt:lpstr>Asynchronous Programming</vt:lpstr>
      <vt:lpstr>Asynchronous Programming</vt:lpstr>
      <vt:lpstr>Asynchronous Programming</vt:lpstr>
      <vt:lpstr>Asynchronous Programming</vt:lpstr>
      <vt:lpstr>Asynchronous Programming</vt:lpstr>
      <vt:lpstr>Asynchronous Programming</vt:lpstr>
      <vt:lpstr>Event</vt:lpstr>
      <vt:lpstr>Event</vt:lpstr>
      <vt:lpstr>Event</vt:lpstr>
      <vt:lpstr>Block Scope Variables</vt:lpstr>
      <vt:lpstr>Block Scope Variables</vt:lpstr>
      <vt:lpstr>Block Scope Variables</vt:lpstr>
      <vt:lpstr>Block Scope Variables</vt:lpstr>
      <vt:lpstr>Block Scope Variables</vt:lpstr>
      <vt:lpstr>Block Scope Variables</vt:lpstr>
      <vt:lpstr>PowerPoint Presentation</vt:lpstr>
      <vt:lpstr>Functions</vt:lpstr>
      <vt:lpstr>Functions</vt:lpstr>
      <vt:lpstr>Functions</vt:lpstr>
      <vt:lpstr>Arrow Functions</vt:lpstr>
      <vt:lpstr>Arrow Functions</vt:lpstr>
      <vt:lpstr>Arrow Functions</vt:lpstr>
      <vt:lpstr>Arrow Functions</vt:lpstr>
      <vt:lpstr>Arrow Functions</vt:lpstr>
      <vt:lpstr>Arrow Functions</vt:lpstr>
      <vt:lpstr>Default Parameter Value</vt:lpstr>
      <vt:lpstr>Default Parameter Value</vt:lpstr>
      <vt:lpstr>Destructuring Assignment</vt:lpstr>
      <vt:lpstr>Destructuring Assignment</vt:lpstr>
      <vt:lpstr>Destructuring Assignment</vt:lpstr>
      <vt:lpstr>Destructuring Assignment</vt:lpstr>
      <vt:lpstr>Destructuring Assignment</vt:lpstr>
      <vt:lpstr>Rest Operators</vt:lpstr>
      <vt:lpstr>Rest Operators</vt:lpstr>
      <vt:lpstr>Spread Operators</vt:lpstr>
      <vt:lpstr>Spread Operators</vt:lpstr>
      <vt:lpstr>ES2015 Class</vt:lpstr>
      <vt:lpstr>ES2015 Class</vt:lpstr>
      <vt:lpstr>ES2015 Class</vt:lpstr>
      <vt:lpstr>ES2015 Class</vt:lpstr>
      <vt:lpstr>Module Pattern</vt:lpstr>
      <vt:lpstr>Module Pattern</vt:lpstr>
      <vt:lpstr>ES2015 Module</vt:lpstr>
      <vt:lpstr>ES2015 Module</vt:lpstr>
      <vt:lpstr>ES2015 Module</vt:lpstr>
      <vt:lpstr>ES2015 Module</vt:lpstr>
      <vt:lpstr>ES2015 Module</vt:lpstr>
      <vt:lpstr>PowerPoint Presentation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ES2015 Promise</vt:lpstr>
      <vt:lpstr>Async/Await</vt:lpstr>
      <vt:lpstr>Async/Await</vt:lpstr>
      <vt:lpstr>Async/Await</vt:lpstr>
      <vt:lpstr>Async/Await</vt:lpstr>
      <vt:lpstr>Async/Await</vt:lpstr>
      <vt:lpstr>Async/Await</vt:lpstr>
      <vt:lpstr>Async/Await</vt:lpstr>
      <vt:lpstr>Async/Await</vt:lpstr>
      <vt:lpstr>Async/Await</vt:lpstr>
      <vt:lpstr>Async/Await</vt:lpstr>
    </vt:vector>
  </TitlesOfParts>
  <Company>CMC Corporation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THUY LIEN</dc:creator>
  <cp:lastModifiedBy>Minh Giang Tống</cp:lastModifiedBy>
  <cp:revision>170</cp:revision>
  <dcterms:created xsi:type="dcterms:W3CDTF">2017-01-11T09:55:35Z</dcterms:created>
  <dcterms:modified xsi:type="dcterms:W3CDTF">2020-06-11T13:57:31Z</dcterms:modified>
</cp:coreProperties>
</file>

<file path=docProps/thumbnail.jpeg>
</file>